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72" r:id="rId3"/>
    <p:sldId id="288" r:id="rId4"/>
    <p:sldId id="289" r:id="rId5"/>
    <p:sldId id="286" r:id="rId6"/>
    <p:sldId id="287" r:id="rId7"/>
    <p:sldId id="284" r:id="rId8"/>
    <p:sldId id="257" r:id="rId9"/>
    <p:sldId id="280" r:id="rId10"/>
    <p:sldId id="281" r:id="rId11"/>
    <p:sldId id="28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85" autoAdjust="0"/>
  </p:normalViewPr>
  <p:slideViewPr>
    <p:cSldViewPr>
      <p:cViewPr>
        <p:scale>
          <a:sx n="100" d="100"/>
          <a:sy n="100" d="100"/>
        </p:scale>
        <p:origin x="-10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EC4889-7F94-4018-AB1D-01B405965078}" type="datetimeFigureOut">
              <a:rPr lang="en-GB"/>
              <a:pPr>
                <a:defRPr/>
              </a:pPr>
              <a:t>22/01/2013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A8827A-763D-469F-BCB0-176460C3D7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592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8B0C3C-DD03-4B9F-B97B-819E48CAB3D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10D184-8830-422E-B88A-91DA472CEABF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10D184-8830-422E-B88A-91DA472CEABF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10D184-8830-422E-B88A-91DA472CEABF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198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ECB644D-0A31-4EF1-A180-A57531214595}" type="slidenum">
              <a:rPr lang="en-GB" sz="1200">
                <a:latin typeface="+mn-lt"/>
              </a:rPr>
              <a:pPr algn="r">
                <a:defRPr/>
              </a:pPr>
              <a:t>7</a:t>
            </a:fld>
            <a:endParaRPr lang="en-GB" sz="1200"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4B5607-10E5-449B-B74F-872195BFD96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140EAE0-EF53-4EA6-AE00-96FF4DC1A101}" type="slidenum">
              <a:rPr lang="en-GB" sz="1200">
                <a:latin typeface="+mn-lt"/>
              </a:rPr>
              <a:pPr algn="r">
                <a:defRPr/>
              </a:pPr>
              <a:t>9</a:t>
            </a:fld>
            <a:endParaRPr lang="en-GB" sz="1200"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88D2B91-EB6F-44A4-BAF9-E53AFE45EE1D}" type="slidenum">
              <a:rPr lang="en-GB" sz="1200">
                <a:latin typeface="+mn-lt"/>
              </a:rPr>
              <a:pPr algn="r">
                <a:defRPr/>
              </a:pPr>
              <a:t>10</a:t>
            </a:fld>
            <a:endParaRPr lang="en-GB" sz="1200">
              <a:latin typeface="+mn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88D2B91-EB6F-44A4-BAF9-E53AFE45EE1D}" type="slidenum">
              <a:rPr lang="en-GB" sz="1200">
                <a:latin typeface="+mn-lt"/>
              </a:rPr>
              <a:pPr algn="r">
                <a:defRPr/>
              </a:pPr>
              <a:t>11</a:t>
            </a:fld>
            <a:endParaRPr lang="en-GB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FE78D-E160-4F16-B6EE-00F7F242D89A}" type="datetimeFigureOut">
              <a:rPr lang="en-GB"/>
              <a:pPr>
                <a:defRPr/>
              </a:pPr>
              <a:t>22/01/2013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73F60-59F8-4452-8E82-91A061F3AE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8A914-1BA4-4AD2-8661-B6569A0629A2}" type="datetimeFigureOut">
              <a:rPr lang="en-GB"/>
              <a:pPr>
                <a:defRPr/>
              </a:pPr>
              <a:t>22/01/2013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940A0-D97F-48FE-B406-31F0794A4A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BA85F-0835-451C-B79F-D7446F607A11}" type="datetimeFigureOut">
              <a:rPr lang="en-GB"/>
              <a:pPr>
                <a:defRPr/>
              </a:pPr>
              <a:t>22/01/2013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DA318-DE00-4540-8274-0CB2887937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29940-8D67-407F-9003-F321353FDE37}" type="datetimeFigureOut">
              <a:rPr lang="en-GB"/>
              <a:pPr>
                <a:defRPr/>
              </a:pPr>
              <a:t>22/01/2013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28B4B-916A-4F15-A924-23BEE443EE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42C20-306B-48F3-9CE0-F59F71C8E5DE}" type="datetimeFigureOut">
              <a:rPr lang="en-GB"/>
              <a:pPr>
                <a:defRPr/>
              </a:pPr>
              <a:t>22/01/2013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F8202-7513-490A-97AF-C31411074D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94CFB-FDEC-4F72-AFDC-793893812E5E}" type="datetimeFigureOut">
              <a:rPr lang="en-GB"/>
              <a:pPr>
                <a:defRPr/>
              </a:pPr>
              <a:t>22/01/2013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337B0-E528-4592-9433-98FC00A6B3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521C1-4EC6-45FB-A057-AFEB0E256A49}" type="datetimeFigureOut">
              <a:rPr lang="en-GB"/>
              <a:pPr>
                <a:defRPr/>
              </a:pPr>
              <a:t>22/01/2013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F9FFD-F55F-4513-B649-B802C13B41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8A4CA-3076-4178-AF15-C592DD82BD1B}" type="datetimeFigureOut">
              <a:rPr lang="en-GB"/>
              <a:pPr>
                <a:defRPr/>
              </a:pPr>
              <a:t>22/01/2013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2033E-7FE5-4844-935A-63C4CDDDFD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0C587-7C5B-44BD-8380-3402342B5C3A}" type="datetimeFigureOut">
              <a:rPr lang="en-GB"/>
              <a:pPr>
                <a:defRPr/>
              </a:pPr>
              <a:t>22/01/2013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07475-82DC-4E2D-97EE-0A2B2E1B78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6A4E7-BBDE-414A-B906-924E6B10A167}" type="datetimeFigureOut">
              <a:rPr lang="en-GB"/>
              <a:pPr>
                <a:defRPr/>
              </a:pPr>
              <a:t>22/01/2013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C0302-4FD0-45CC-8746-5A44F929A4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F0E7-3F6C-4E4A-A048-3E28DF9A6040}" type="datetimeFigureOut">
              <a:rPr lang="en-GB"/>
              <a:pPr>
                <a:defRPr/>
              </a:pPr>
              <a:t>22/01/2013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C6BF4-5D6C-4B1E-BF9A-5E054CA7B6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954817-579E-47BC-A4B2-FB66EC55F9C2}" type="datetimeFigureOut">
              <a:rPr lang="en-GB"/>
              <a:pPr>
                <a:defRPr/>
              </a:pPr>
              <a:t>22/01/2013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F0C81B-8E86-4808-8A51-9C1943C468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ytechdoc.toyota-europe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>
                <a:latin typeface="Arial" charset="0"/>
                <a:cs typeface="Arial" charset="0"/>
              </a:rPr>
              <a:t>TechDoc </a:t>
            </a:r>
            <a:r>
              <a:rPr lang="en-GB" smtClean="0">
                <a:solidFill>
                  <a:srgbClr val="C00000"/>
                </a:solidFill>
                <a:latin typeface="Arial" charset="0"/>
                <a:cs typeface="Arial" charset="0"/>
              </a:rPr>
              <a:t>3</a:t>
            </a:r>
          </a:p>
        </p:txBody>
      </p:sp>
      <p:pic>
        <p:nvPicPr>
          <p:cNvPr id="14338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31925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6804025" y="5157788"/>
            <a:ext cx="224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User Guide</a:t>
            </a:r>
          </a:p>
          <a:p>
            <a:r>
              <a:rPr lang="en-GB">
                <a:latin typeface="Calibri" pitchFamily="34" charset="0"/>
              </a:rPr>
              <a:t>NMSC Bulletin Upload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851" y="1309688"/>
            <a:ext cx="3168030" cy="4999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5410200" cy="1143000"/>
          </a:xfrm>
        </p:spPr>
        <p:txBody>
          <a:bodyPr/>
          <a:lstStyle/>
          <a:p>
            <a:pPr algn="l" eaLnBrk="1" hangingPunct="1"/>
            <a:r>
              <a:rPr lang="en-GB" sz="3200" dirty="0" smtClean="0"/>
              <a:t>Viewing Bulletins</a:t>
            </a:r>
          </a:p>
        </p:txBody>
      </p:sp>
      <p:sp>
        <p:nvSpPr>
          <p:cNvPr id="20483" name="TextBox 11"/>
          <p:cNvSpPr txBox="1">
            <a:spLocks noChangeArrowheads="1"/>
          </p:cNvSpPr>
          <p:nvPr/>
        </p:nvSpPr>
        <p:spPr bwMode="auto">
          <a:xfrm>
            <a:off x="323528" y="1341438"/>
            <a:ext cx="283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latin typeface="Calibri" pitchFamily="34" charset="0"/>
              </a:rPr>
              <a:t>Viewing Bulletins in </a:t>
            </a:r>
            <a:r>
              <a:rPr lang="en-GB" dirty="0" err="1">
                <a:latin typeface="Calibri" pitchFamily="34" charset="0"/>
              </a:rPr>
              <a:t>Techdoc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323850" y="1700213"/>
            <a:ext cx="338405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>
                <a:cs typeface="Arial" charset="0"/>
              </a:rPr>
              <a:t>Bulletins that have been uploaded can be viewed in </a:t>
            </a:r>
            <a:r>
              <a:rPr lang="en-GB" sz="1200" dirty="0" smtClean="0">
                <a:cs typeface="Arial" charset="0"/>
              </a:rPr>
              <a:t>Techdoc3, </a:t>
            </a:r>
            <a:r>
              <a:rPr lang="en-GB" sz="1200" dirty="0">
                <a:cs typeface="Arial" charset="0"/>
              </a:rPr>
              <a:t>through the search tab </a:t>
            </a:r>
            <a:r>
              <a:rPr lang="en-GB" sz="1200" dirty="0">
                <a:cs typeface="Arial" charset="0"/>
                <a:hlinkClick r:id="rId3"/>
              </a:rPr>
              <a:t>http://</a:t>
            </a:r>
            <a:r>
              <a:rPr lang="en-GB" sz="1200" dirty="0" smtClean="0">
                <a:cs typeface="Arial" charset="0"/>
                <a:hlinkClick r:id="rId3"/>
              </a:rPr>
              <a:t>mytechdoc.toyota-europe.com</a:t>
            </a:r>
            <a:r>
              <a:rPr lang="en-GB" sz="1200" dirty="0" smtClean="0">
                <a:cs typeface="Arial" charset="0"/>
              </a:rPr>
              <a:t> .</a:t>
            </a:r>
            <a:endParaRPr lang="en-GB" sz="1200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  <a:p>
            <a:endParaRPr lang="en-GB" sz="1200" i="1" dirty="0">
              <a:cs typeface="Arial" charset="0"/>
            </a:endParaRPr>
          </a:p>
          <a:p>
            <a:endParaRPr lang="en-GB" sz="1200" i="1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</p:txBody>
      </p:sp>
      <p:pic>
        <p:nvPicPr>
          <p:cNvPr id="20485" name="Picture 6" descr="sear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0595" y="1193007"/>
            <a:ext cx="4821461" cy="2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result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896" y="3809206"/>
            <a:ext cx="475297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851" y="1309688"/>
            <a:ext cx="3168030" cy="4999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5410200" cy="1143000"/>
          </a:xfrm>
        </p:spPr>
        <p:txBody>
          <a:bodyPr/>
          <a:lstStyle/>
          <a:p>
            <a:pPr algn="l" eaLnBrk="1" hangingPunct="1"/>
            <a:r>
              <a:rPr lang="en-GB" sz="3200" dirty="0" smtClean="0"/>
              <a:t>Viewing Bulletins</a:t>
            </a:r>
          </a:p>
        </p:txBody>
      </p:sp>
      <p:sp>
        <p:nvSpPr>
          <p:cNvPr id="20483" name="TextBox 11"/>
          <p:cNvSpPr txBox="1">
            <a:spLocks noChangeArrowheads="1"/>
          </p:cNvSpPr>
          <p:nvPr/>
        </p:nvSpPr>
        <p:spPr bwMode="auto">
          <a:xfrm>
            <a:off x="323528" y="1341438"/>
            <a:ext cx="29590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latin typeface="Calibri" pitchFamily="34" charset="0"/>
              </a:rPr>
              <a:t>Viewing Bulletins in </a:t>
            </a:r>
            <a:r>
              <a:rPr lang="en-GB" dirty="0" smtClean="0">
                <a:latin typeface="Calibri" pitchFamily="34" charset="0"/>
              </a:rPr>
              <a:t>Techdoc3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323850" y="1700213"/>
            <a:ext cx="338405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 smtClean="0">
                <a:cs typeface="Arial" charset="0"/>
              </a:rPr>
              <a:t>You can also view the bulletin when you receive a notification that the bulletin is published on Techdoc3.</a:t>
            </a:r>
            <a:endParaRPr lang="en-GB" sz="1200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  <a:p>
            <a:endParaRPr lang="en-GB" sz="1200" i="1" dirty="0">
              <a:cs typeface="Arial" charset="0"/>
            </a:endParaRPr>
          </a:p>
          <a:p>
            <a:endParaRPr lang="en-GB" sz="1200" i="1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312193"/>
            <a:ext cx="5482541" cy="2304256"/>
          </a:xfrm>
          <a:prstGeom prst="rect">
            <a:avLst/>
          </a:prstGeom>
        </p:spPr>
      </p:pic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5283126" y="1835299"/>
            <a:ext cx="791517" cy="145083"/>
          </a:xfrm>
          <a:prstGeom prst="flowChartProcess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9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850" y="1309688"/>
            <a:ext cx="4103688" cy="4711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/>
          <a:lstStyle/>
          <a:p>
            <a:pPr algn="l" eaLnBrk="1" hangingPunct="1"/>
            <a:r>
              <a:rPr lang="en-GB" sz="3200" dirty="0" smtClean="0"/>
              <a:t>Pre-requisites to upload bulletins</a:t>
            </a:r>
          </a:p>
        </p:txBody>
      </p: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323850" y="1700213"/>
            <a:ext cx="410368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 dirty="0" smtClean="0">
                <a:cs typeface="Arial" charset="0"/>
              </a:rPr>
              <a:t>DOA User set up at NMSC level </a:t>
            </a:r>
            <a:r>
              <a:rPr lang="en-GB" sz="1200" dirty="0" smtClean="0">
                <a:cs typeface="Arial" charset="0"/>
              </a:rPr>
              <a:t>– Make sure you have the extra role </a:t>
            </a:r>
            <a:r>
              <a:rPr lang="en-GB" sz="1200" dirty="0">
                <a:cs typeface="Arial" charset="0"/>
              </a:rPr>
              <a:t>“TD3 External Document Importer” </a:t>
            </a:r>
            <a:r>
              <a:rPr lang="en-GB" sz="1200" dirty="0" smtClean="0">
                <a:cs typeface="Arial" charset="0"/>
              </a:rPr>
              <a:t>available </a:t>
            </a:r>
            <a:r>
              <a:rPr lang="en-GB" sz="1200" dirty="0" smtClean="0">
                <a:cs typeface="Arial" charset="0"/>
              </a:rPr>
              <a:t>to </a:t>
            </a:r>
            <a:r>
              <a:rPr lang="en-GB" sz="1200" dirty="0" smtClean="0">
                <a:cs typeface="Arial" charset="0"/>
              </a:rPr>
              <a:t>your NMSC </a:t>
            </a:r>
            <a:r>
              <a:rPr lang="en-GB" sz="1200" dirty="0">
                <a:cs typeface="Arial" charset="0"/>
              </a:rPr>
              <a:t>in </a:t>
            </a:r>
            <a:r>
              <a:rPr lang="en-GB" sz="1200" dirty="0" smtClean="0">
                <a:cs typeface="Arial" charset="0"/>
              </a:rPr>
              <a:t>DOA/User </a:t>
            </a:r>
            <a:r>
              <a:rPr lang="en-GB" sz="1200" dirty="0">
                <a:cs typeface="Arial" charset="0"/>
              </a:rPr>
              <a:t>Management </a:t>
            </a:r>
            <a:r>
              <a:rPr lang="en-GB" sz="1200" dirty="0" smtClean="0">
                <a:cs typeface="Arial" charset="0"/>
              </a:rPr>
              <a:t>System.</a:t>
            </a:r>
          </a:p>
          <a:p>
            <a:endParaRPr lang="en-GB" sz="1200" dirty="0" smtClean="0">
              <a:cs typeface="Arial" charset="0"/>
            </a:endParaRPr>
          </a:p>
          <a:p>
            <a:r>
              <a:rPr lang="en-GB" sz="1200" dirty="0" smtClean="0">
                <a:cs typeface="Arial" charset="0"/>
              </a:rPr>
              <a:t>The steps to set the role in DOA are as follows:</a:t>
            </a:r>
          </a:p>
          <a:p>
            <a:pPr marL="228600" indent="-228600">
              <a:buAutoNum type="arabicPeriod"/>
            </a:pPr>
            <a:r>
              <a:rPr lang="en-GB" sz="1200" dirty="0" smtClean="0">
                <a:cs typeface="Arial" charset="0"/>
              </a:rPr>
              <a:t>Log in to DOA.</a:t>
            </a:r>
          </a:p>
          <a:p>
            <a:pPr marL="228600" indent="-228600">
              <a:buAutoNum type="arabicPeriod"/>
            </a:pPr>
            <a:r>
              <a:rPr lang="en-GB" sz="1200" dirty="0" smtClean="0">
                <a:cs typeface="Arial" charset="0"/>
              </a:rPr>
              <a:t>Navigate to your NMSC</a:t>
            </a:r>
          </a:p>
          <a:p>
            <a:pPr marL="228600" indent="-228600">
              <a:buAutoNum type="arabicPeriod"/>
            </a:pPr>
            <a:r>
              <a:rPr lang="en-GB" sz="1200" dirty="0" smtClean="0">
                <a:cs typeface="Arial" charset="0"/>
              </a:rPr>
              <a:t>Select Applications and Roles tab and expand </a:t>
            </a:r>
            <a:r>
              <a:rPr lang="en-GB" sz="1200" dirty="0" err="1" smtClean="0">
                <a:cs typeface="Arial" charset="0"/>
              </a:rPr>
              <a:t>MyTechdoc</a:t>
            </a:r>
            <a:endParaRPr lang="en-GB" sz="1200" dirty="0" smtClean="0">
              <a:cs typeface="Arial" charset="0"/>
            </a:endParaRPr>
          </a:p>
          <a:p>
            <a:pPr marL="228600" indent="-228600">
              <a:buAutoNum type="arabicPeriod"/>
            </a:pPr>
            <a:r>
              <a:rPr lang="en-GB" sz="1200" dirty="0" smtClean="0">
                <a:cs typeface="Arial" charset="0"/>
              </a:rPr>
              <a:t>Check if TD3 External Document Importer role is present.</a:t>
            </a:r>
          </a:p>
          <a:p>
            <a:pPr marL="228600" indent="-228600">
              <a:buAutoNum type="arabicPeriod"/>
            </a:pPr>
            <a:r>
              <a:rPr lang="en-GB" sz="1200" dirty="0" smtClean="0">
                <a:cs typeface="Arial" charset="0"/>
              </a:rPr>
              <a:t>If it is not present, click on Add</a:t>
            </a:r>
          </a:p>
          <a:p>
            <a:pPr marL="228600" indent="-228600">
              <a:buAutoNum type="arabicPeriod"/>
            </a:pPr>
            <a:r>
              <a:rPr lang="en-GB" sz="1200" dirty="0" smtClean="0">
                <a:cs typeface="Arial" charset="0"/>
              </a:rPr>
              <a:t>Select </a:t>
            </a:r>
            <a:r>
              <a:rPr lang="en-GB" sz="1200" dirty="0" err="1" smtClean="0">
                <a:cs typeface="Arial" charset="0"/>
              </a:rPr>
              <a:t>AfterSales</a:t>
            </a:r>
            <a:r>
              <a:rPr lang="en-GB" sz="1200" dirty="0" smtClean="0">
                <a:cs typeface="Arial" charset="0"/>
              </a:rPr>
              <a:t> &gt; </a:t>
            </a:r>
            <a:r>
              <a:rPr lang="en-GB" sz="1200" dirty="0" err="1" smtClean="0">
                <a:cs typeface="Arial" charset="0"/>
              </a:rPr>
              <a:t>MyTechdoc</a:t>
            </a:r>
            <a:r>
              <a:rPr lang="en-GB" sz="1200" dirty="0" smtClean="0">
                <a:cs typeface="Arial" charset="0"/>
              </a:rPr>
              <a:t> &gt; TD3 External Document Importer.</a:t>
            </a:r>
          </a:p>
          <a:p>
            <a:pPr marL="228600" indent="-228600">
              <a:buAutoNum type="arabicPeriod"/>
            </a:pPr>
            <a:r>
              <a:rPr lang="en-GB" sz="1200" dirty="0" smtClean="0">
                <a:cs typeface="Arial" charset="0"/>
              </a:rPr>
              <a:t>If access is to be granted to child organizations (e.g. Dealers) check the box “Make available in all child organizations” </a:t>
            </a:r>
          </a:p>
          <a:p>
            <a:pPr marL="228600" indent="-228600">
              <a:buAutoNum type="arabicPeriod"/>
            </a:pPr>
            <a:r>
              <a:rPr lang="en-GB" sz="1200" dirty="0" smtClean="0">
                <a:cs typeface="Arial" charset="0"/>
              </a:rPr>
              <a:t>Save</a:t>
            </a:r>
          </a:p>
          <a:p>
            <a:endParaRPr lang="en-GB" sz="1200" dirty="0">
              <a:cs typeface="Arial" charset="0"/>
            </a:endParaRPr>
          </a:p>
          <a:p>
            <a:r>
              <a:rPr lang="en-GB" sz="1200" i="1" dirty="0" smtClean="0">
                <a:cs typeface="Arial" charset="0"/>
              </a:rPr>
              <a:t>Business needs to </a:t>
            </a:r>
            <a:r>
              <a:rPr lang="en-GB" sz="1200" i="1" dirty="0">
                <a:cs typeface="Arial" charset="0"/>
              </a:rPr>
              <a:t>raise a service </a:t>
            </a:r>
            <a:r>
              <a:rPr lang="en-GB" sz="1200" i="1" dirty="0" err="1">
                <a:cs typeface="Arial" charset="0"/>
              </a:rPr>
              <a:t>center</a:t>
            </a:r>
            <a:r>
              <a:rPr lang="en-GB" sz="1200" i="1" dirty="0">
                <a:cs typeface="Arial" charset="0"/>
              </a:rPr>
              <a:t> request for users that need bulletin upload access, to set </a:t>
            </a:r>
            <a:r>
              <a:rPr lang="en-GB" sz="1200" i="1" dirty="0" smtClean="0">
                <a:cs typeface="Arial" charset="0"/>
              </a:rPr>
              <a:t>the extra role to “TD3 </a:t>
            </a:r>
            <a:r>
              <a:rPr lang="en-GB" sz="1200" i="1" dirty="0">
                <a:cs typeface="Arial" charset="0"/>
              </a:rPr>
              <a:t>External Document Importer” in DOA/User Mgmt. System</a:t>
            </a:r>
            <a:r>
              <a:rPr lang="en-GB" sz="1200" i="1" dirty="0" smtClean="0">
                <a:cs typeface="Arial" charset="0"/>
              </a:rPr>
              <a:t>.</a:t>
            </a:r>
            <a:endParaRPr lang="en-GB" sz="1200" dirty="0">
              <a:cs typeface="Arial" charset="0"/>
            </a:endParaRPr>
          </a:p>
        </p:txBody>
      </p:sp>
      <p:sp>
        <p:nvSpPr>
          <p:cNvPr id="22532" name="Rectangle 13"/>
          <p:cNvSpPr>
            <a:spLocks noChangeArrowheads="1"/>
          </p:cNvSpPr>
          <p:nvPr/>
        </p:nvSpPr>
        <p:spPr bwMode="auto">
          <a:xfrm>
            <a:off x="4643438" y="1295400"/>
            <a:ext cx="3449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latin typeface="Calibri" pitchFamily="34" charset="0"/>
              </a:rPr>
              <a:t>Assign access in User </a:t>
            </a:r>
            <a:r>
              <a:rPr lang="en-GB" dirty="0" err="1">
                <a:latin typeface="Calibri" pitchFamily="34" charset="0"/>
              </a:rPr>
              <a:t>Mgmt</a:t>
            </a:r>
            <a:r>
              <a:rPr lang="en-GB" dirty="0">
                <a:latin typeface="Calibri" pitchFamily="34" charset="0"/>
              </a:rPr>
              <a:t> system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23528" y="1341438"/>
            <a:ext cx="9403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latin typeface="Calibri" pitchFamily="34" charset="0"/>
              </a:rPr>
              <a:t>Step # 1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759" y="1670472"/>
            <a:ext cx="4572000" cy="3189462"/>
          </a:xfrm>
          <a:prstGeom prst="rect">
            <a:avLst/>
          </a:prstGeom>
        </p:spPr>
      </p:pic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4557713" y="3052074"/>
            <a:ext cx="4643437" cy="87401"/>
          </a:xfrm>
          <a:prstGeom prst="flowChartProcess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74638"/>
            <a:ext cx="69231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sz="3200" dirty="0" smtClean="0"/>
              <a:t>Pre-requisites to upload bulletins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850" y="1309688"/>
            <a:ext cx="4103688" cy="4711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323528" y="1341438"/>
            <a:ext cx="9403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latin typeface="Calibri" pitchFamily="34" charset="0"/>
              </a:rPr>
              <a:t>Step # 2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23850" y="1700213"/>
            <a:ext cx="410368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 dirty="0" smtClean="0">
                <a:cs typeface="Arial" charset="0"/>
              </a:rPr>
              <a:t>DOA User set up at Dealer level for Dealers </a:t>
            </a:r>
            <a:r>
              <a:rPr lang="en-GB" sz="1200" dirty="0" smtClean="0">
                <a:cs typeface="Arial" charset="0"/>
              </a:rPr>
              <a:t>– Make sure you have the extra role </a:t>
            </a:r>
            <a:r>
              <a:rPr lang="en-GB" sz="1200" dirty="0">
                <a:cs typeface="Arial" charset="0"/>
              </a:rPr>
              <a:t>“TD3 External Document Importer” </a:t>
            </a:r>
            <a:r>
              <a:rPr lang="en-GB" sz="1200" dirty="0" smtClean="0">
                <a:cs typeface="Arial" charset="0"/>
              </a:rPr>
              <a:t>available </a:t>
            </a:r>
            <a:r>
              <a:rPr lang="en-GB" sz="1200" dirty="0" smtClean="0">
                <a:cs typeface="Arial" charset="0"/>
              </a:rPr>
              <a:t>to </a:t>
            </a:r>
            <a:r>
              <a:rPr lang="en-GB" sz="1200" dirty="0" smtClean="0">
                <a:cs typeface="Arial" charset="0"/>
              </a:rPr>
              <a:t>your Dealer </a:t>
            </a:r>
            <a:r>
              <a:rPr lang="en-GB" sz="1200" dirty="0">
                <a:cs typeface="Arial" charset="0"/>
              </a:rPr>
              <a:t>in </a:t>
            </a:r>
            <a:r>
              <a:rPr lang="en-GB" sz="1200" dirty="0" smtClean="0">
                <a:cs typeface="Arial" charset="0"/>
              </a:rPr>
              <a:t>DOA/User </a:t>
            </a:r>
            <a:r>
              <a:rPr lang="en-GB" sz="1200" dirty="0">
                <a:cs typeface="Arial" charset="0"/>
              </a:rPr>
              <a:t>Management </a:t>
            </a:r>
            <a:r>
              <a:rPr lang="en-GB" sz="1200" dirty="0" smtClean="0">
                <a:cs typeface="Arial" charset="0"/>
              </a:rPr>
              <a:t>System.</a:t>
            </a:r>
          </a:p>
          <a:p>
            <a:endParaRPr lang="en-GB" sz="1200" dirty="0" smtClean="0">
              <a:cs typeface="Arial" charset="0"/>
            </a:endParaRPr>
          </a:p>
          <a:p>
            <a:r>
              <a:rPr lang="en-GB" sz="1200" dirty="0" smtClean="0">
                <a:cs typeface="Arial" charset="0"/>
              </a:rPr>
              <a:t>The steps to set the role in DOA are as follows:</a:t>
            </a:r>
          </a:p>
          <a:p>
            <a:pPr marL="228600" indent="-228600">
              <a:buAutoNum type="arabicPeriod"/>
            </a:pPr>
            <a:r>
              <a:rPr lang="en-GB" sz="1200" dirty="0" smtClean="0">
                <a:cs typeface="Arial" charset="0"/>
              </a:rPr>
              <a:t>Navigate </a:t>
            </a:r>
            <a:r>
              <a:rPr lang="en-GB" sz="1200" dirty="0">
                <a:cs typeface="Arial" charset="0"/>
              </a:rPr>
              <a:t>to your </a:t>
            </a:r>
            <a:r>
              <a:rPr lang="en-GB" sz="1200" dirty="0" smtClean="0">
                <a:cs typeface="Arial" charset="0"/>
              </a:rPr>
              <a:t>NMSC &gt; Dealer</a:t>
            </a:r>
            <a:endParaRPr lang="en-GB" sz="1200" dirty="0">
              <a:cs typeface="Arial" charset="0"/>
            </a:endParaRPr>
          </a:p>
          <a:p>
            <a:pPr marL="228600" indent="-228600">
              <a:buAutoNum type="arabicPeriod"/>
            </a:pPr>
            <a:r>
              <a:rPr lang="en-GB" sz="1200" dirty="0">
                <a:cs typeface="Arial" charset="0"/>
              </a:rPr>
              <a:t>Select Applications and Roles tab and expand </a:t>
            </a:r>
            <a:r>
              <a:rPr lang="en-GB" sz="1200" dirty="0" err="1">
                <a:cs typeface="Arial" charset="0"/>
              </a:rPr>
              <a:t>MyTechdoc</a:t>
            </a:r>
            <a:endParaRPr lang="en-GB" sz="1200" dirty="0">
              <a:cs typeface="Arial" charset="0"/>
            </a:endParaRPr>
          </a:p>
          <a:p>
            <a:pPr marL="228600" indent="-228600">
              <a:buAutoNum type="arabicPeriod"/>
            </a:pPr>
            <a:r>
              <a:rPr lang="en-GB" sz="1200" dirty="0">
                <a:cs typeface="Arial" charset="0"/>
              </a:rPr>
              <a:t>Check if TD3 External Document Importer role is present.</a:t>
            </a:r>
          </a:p>
          <a:p>
            <a:pPr marL="228600" indent="-228600">
              <a:buAutoNum type="arabicPeriod"/>
            </a:pPr>
            <a:r>
              <a:rPr lang="en-GB" sz="1200" dirty="0">
                <a:cs typeface="Arial" charset="0"/>
              </a:rPr>
              <a:t>If it is not present, click on Add</a:t>
            </a:r>
          </a:p>
          <a:p>
            <a:pPr marL="228600" indent="-228600">
              <a:buAutoNum type="arabicPeriod"/>
            </a:pPr>
            <a:r>
              <a:rPr lang="en-GB" sz="1200" dirty="0">
                <a:cs typeface="Arial" charset="0"/>
              </a:rPr>
              <a:t>Select </a:t>
            </a:r>
            <a:r>
              <a:rPr lang="en-GB" sz="1200" dirty="0" err="1">
                <a:cs typeface="Arial" charset="0"/>
              </a:rPr>
              <a:t>AfterSales</a:t>
            </a:r>
            <a:r>
              <a:rPr lang="en-GB" sz="1200" dirty="0">
                <a:cs typeface="Arial" charset="0"/>
              </a:rPr>
              <a:t> &gt; </a:t>
            </a:r>
            <a:r>
              <a:rPr lang="en-GB" sz="1200" dirty="0" err="1">
                <a:cs typeface="Arial" charset="0"/>
              </a:rPr>
              <a:t>MyTechdoc</a:t>
            </a:r>
            <a:r>
              <a:rPr lang="en-GB" sz="1200" dirty="0">
                <a:cs typeface="Arial" charset="0"/>
              </a:rPr>
              <a:t> &gt; TD3 External Document Importer.</a:t>
            </a:r>
          </a:p>
          <a:p>
            <a:pPr marL="228600" indent="-228600">
              <a:buAutoNum type="arabicPeriod"/>
            </a:pPr>
            <a:r>
              <a:rPr lang="en-GB" sz="1200" dirty="0">
                <a:cs typeface="Arial" charset="0"/>
              </a:rPr>
              <a:t>If access is to be granted to child organizations </a:t>
            </a:r>
            <a:r>
              <a:rPr lang="en-GB" sz="1200" dirty="0" smtClean="0">
                <a:cs typeface="Arial" charset="0"/>
              </a:rPr>
              <a:t>check </a:t>
            </a:r>
            <a:r>
              <a:rPr lang="en-GB" sz="1200" dirty="0">
                <a:cs typeface="Arial" charset="0"/>
              </a:rPr>
              <a:t>the box “Make available in all child </a:t>
            </a:r>
            <a:r>
              <a:rPr lang="en-GB" sz="1200" dirty="0" smtClean="0">
                <a:cs typeface="Arial" charset="0"/>
              </a:rPr>
              <a:t>organizations”</a:t>
            </a:r>
          </a:p>
          <a:p>
            <a:pPr marL="228600" indent="-228600">
              <a:buAutoNum type="arabicPeriod"/>
            </a:pPr>
            <a:r>
              <a:rPr lang="en-GB" sz="1200" dirty="0" smtClean="0">
                <a:cs typeface="Arial" charset="0"/>
              </a:rPr>
              <a:t>Save</a:t>
            </a:r>
            <a:endParaRPr lang="en-GB" sz="1200" dirty="0">
              <a:cs typeface="Arial" charset="0"/>
            </a:endParaRPr>
          </a:p>
          <a:p>
            <a:endParaRPr lang="en-GB" sz="1200" i="1" dirty="0" smtClean="0">
              <a:cs typeface="Arial" charset="0"/>
            </a:endParaRPr>
          </a:p>
          <a:p>
            <a:endParaRPr lang="en-GB" sz="1200" i="1" dirty="0">
              <a:cs typeface="Arial" charset="0"/>
            </a:endParaRPr>
          </a:p>
          <a:p>
            <a:r>
              <a:rPr lang="en-GB" sz="1200" i="1" dirty="0" smtClean="0">
                <a:cs typeface="Arial" charset="0"/>
              </a:rPr>
              <a:t>Business needs to </a:t>
            </a:r>
            <a:r>
              <a:rPr lang="en-GB" sz="1200" i="1" dirty="0">
                <a:cs typeface="Arial" charset="0"/>
              </a:rPr>
              <a:t>raise a service </a:t>
            </a:r>
            <a:r>
              <a:rPr lang="en-GB" sz="1200" i="1" dirty="0" err="1">
                <a:cs typeface="Arial" charset="0"/>
              </a:rPr>
              <a:t>center</a:t>
            </a:r>
            <a:r>
              <a:rPr lang="en-GB" sz="1200" i="1" dirty="0">
                <a:cs typeface="Arial" charset="0"/>
              </a:rPr>
              <a:t> request for users that need bulletin upload access, to set </a:t>
            </a:r>
            <a:r>
              <a:rPr lang="en-GB" sz="1200" i="1" dirty="0" smtClean="0">
                <a:cs typeface="Arial" charset="0"/>
              </a:rPr>
              <a:t>the extra role to “TD3 </a:t>
            </a:r>
            <a:r>
              <a:rPr lang="en-GB" sz="1200" i="1" dirty="0">
                <a:cs typeface="Arial" charset="0"/>
              </a:rPr>
              <a:t>External Document Importer” in DOA/User Mgmt. System</a:t>
            </a:r>
            <a:r>
              <a:rPr lang="en-GB" sz="1200" i="1" dirty="0" smtClean="0">
                <a:cs typeface="Arial" charset="0"/>
              </a:rPr>
              <a:t>.</a:t>
            </a:r>
            <a:endParaRPr lang="en-GB" sz="1200" dirty="0">
              <a:cs typeface="Arial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4643438" y="1295400"/>
            <a:ext cx="3449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latin typeface="Calibri" pitchFamily="34" charset="0"/>
              </a:rPr>
              <a:t>Assign access in User </a:t>
            </a:r>
            <a:r>
              <a:rPr lang="en-GB" dirty="0" err="1">
                <a:latin typeface="Calibri" pitchFamily="34" charset="0"/>
              </a:rPr>
              <a:t>Mgmt</a:t>
            </a:r>
            <a:r>
              <a:rPr lang="en-GB" dirty="0">
                <a:latin typeface="Calibri" pitchFamily="34" charset="0"/>
              </a:rPr>
              <a:t> system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175" y="1785623"/>
            <a:ext cx="4557826" cy="2582041"/>
          </a:xfrm>
          <a:prstGeom prst="rect">
            <a:avLst/>
          </a:prstGeom>
        </p:spPr>
      </p:pic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4567238" y="2737495"/>
            <a:ext cx="4643437" cy="87401"/>
          </a:xfrm>
          <a:prstGeom prst="flowChartProcess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27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74638"/>
            <a:ext cx="69231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sz="3200" dirty="0" smtClean="0"/>
              <a:t>Pre-requisites to upload bulletins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850" y="1309688"/>
            <a:ext cx="4103688" cy="4711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323528" y="1341438"/>
            <a:ext cx="9403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latin typeface="Calibri" pitchFamily="34" charset="0"/>
              </a:rPr>
              <a:t>Step # 3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3850" y="1700213"/>
            <a:ext cx="41036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 dirty="0" smtClean="0">
                <a:cs typeface="Arial" charset="0"/>
              </a:rPr>
              <a:t>DOA User set up for Users </a:t>
            </a:r>
            <a:r>
              <a:rPr lang="en-GB" sz="1200" dirty="0" smtClean="0">
                <a:cs typeface="Arial" charset="0"/>
              </a:rPr>
              <a:t>– Make sure you have the extra role </a:t>
            </a:r>
            <a:r>
              <a:rPr lang="en-GB" sz="1200" dirty="0">
                <a:cs typeface="Arial" charset="0"/>
              </a:rPr>
              <a:t>“TD3 External Document Importer” </a:t>
            </a:r>
            <a:r>
              <a:rPr lang="en-GB" sz="1200" dirty="0" smtClean="0">
                <a:cs typeface="Arial" charset="0"/>
              </a:rPr>
              <a:t>set to </a:t>
            </a:r>
            <a:r>
              <a:rPr lang="en-GB" sz="1200" dirty="0">
                <a:cs typeface="Arial" charset="0"/>
              </a:rPr>
              <a:t>Active in </a:t>
            </a:r>
            <a:r>
              <a:rPr lang="en-GB" sz="1200" dirty="0" smtClean="0">
                <a:cs typeface="Arial" charset="0"/>
              </a:rPr>
              <a:t>DOA/User </a:t>
            </a:r>
            <a:r>
              <a:rPr lang="en-GB" sz="1200" dirty="0">
                <a:cs typeface="Arial" charset="0"/>
              </a:rPr>
              <a:t>Management </a:t>
            </a:r>
            <a:r>
              <a:rPr lang="en-GB" sz="1200" dirty="0" smtClean="0">
                <a:cs typeface="Arial" charset="0"/>
              </a:rPr>
              <a:t>System.</a:t>
            </a:r>
          </a:p>
          <a:p>
            <a:endParaRPr lang="en-GB" sz="1200" dirty="0" smtClean="0">
              <a:cs typeface="Arial" charset="0"/>
            </a:endParaRPr>
          </a:p>
          <a:p>
            <a:r>
              <a:rPr lang="en-GB" sz="1200" dirty="0" smtClean="0">
                <a:cs typeface="Arial" charset="0"/>
              </a:rPr>
              <a:t>The steps to set the role in DOA are as follows:</a:t>
            </a:r>
          </a:p>
          <a:p>
            <a:r>
              <a:rPr lang="en-GB" sz="1200" dirty="0" smtClean="0">
                <a:cs typeface="Arial" charset="0"/>
              </a:rPr>
              <a:t>1. </a:t>
            </a:r>
            <a:r>
              <a:rPr lang="en-GB" sz="1200" dirty="0">
                <a:cs typeface="Arial" charset="0"/>
              </a:rPr>
              <a:t>Go to Applications and Roles &gt; Application Groups – </a:t>
            </a:r>
            <a:r>
              <a:rPr lang="en-GB" sz="1200" dirty="0" err="1">
                <a:cs typeface="Arial" charset="0"/>
              </a:rPr>
              <a:t>AfterSales</a:t>
            </a:r>
            <a:r>
              <a:rPr lang="en-GB" sz="1200" dirty="0">
                <a:cs typeface="Arial" charset="0"/>
              </a:rPr>
              <a:t> &gt; Applications – </a:t>
            </a:r>
            <a:r>
              <a:rPr lang="en-GB" sz="1200" dirty="0" err="1">
                <a:cs typeface="Arial" charset="0"/>
              </a:rPr>
              <a:t>MyTechdoc</a:t>
            </a:r>
            <a:endParaRPr lang="en-GB" sz="1200" dirty="0">
              <a:cs typeface="Arial" charset="0"/>
            </a:endParaRPr>
          </a:p>
          <a:p>
            <a:r>
              <a:rPr lang="en-GB" sz="1200" dirty="0" smtClean="0">
                <a:cs typeface="Arial" charset="0"/>
              </a:rPr>
              <a:t>2. </a:t>
            </a:r>
            <a:r>
              <a:rPr lang="en-GB" sz="1200" dirty="0">
                <a:cs typeface="Arial" charset="0"/>
              </a:rPr>
              <a:t>Set Granted attribute of ‘TD3 External Document Importer’ to checked (active)</a:t>
            </a:r>
          </a:p>
          <a:p>
            <a:r>
              <a:rPr lang="en-GB" sz="1200" dirty="0" smtClean="0">
                <a:cs typeface="Arial" charset="0"/>
              </a:rPr>
              <a:t>3. </a:t>
            </a:r>
            <a:r>
              <a:rPr lang="en-GB" sz="1200" dirty="0">
                <a:cs typeface="Arial" charset="0"/>
              </a:rPr>
              <a:t>Apply changes to save the changes.</a:t>
            </a:r>
          </a:p>
          <a:p>
            <a:endParaRPr lang="en-GB" sz="1200" i="1" dirty="0" smtClean="0">
              <a:cs typeface="Arial" charset="0"/>
            </a:endParaRPr>
          </a:p>
          <a:p>
            <a:endParaRPr lang="en-GB" sz="1200" i="1" dirty="0">
              <a:cs typeface="Arial" charset="0"/>
            </a:endParaRPr>
          </a:p>
          <a:p>
            <a:r>
              <a:rPr lang="en-GB" sz="1200" i="1" dirty="0" smtClean="0">
                <a:cs typeface="Arial" charset="0"/>
              </a:rPr>
              <a:t>Business needs to </a:t>
            </a:r>
            <a:r>
              <a:rPr lang="en-GB" sz="1200" i="1" dirty="0">
                <a:cs typeface="Arial" charset="0"/>
              </a:rPr>
              <a:t>raise a service </a:t>
            </a:r>
            <a:r>
              <a:rPr lang="en-GB" sz="1200" i="1" dirty="0" err="1">
                <a:cs typeface="Arial" charset="0"/>
              </a:rPr>
              <a:t>center</a:t>
            </a:r>
            <a:r>
              <a:rPr lang="en-GB" sz="1200" i="1" dirty="0">
                <a:cs typeface="Arial" charset="0"/>
              </a:rPr>
              <a:t> request for users that need bulletin upload access, to set </a:t>
            </a:r>
            <a:r>
              <a:rPr lang="en-GB" sz="1200" i="1" dirty="0" smtClean="0">
                <a:cs typeface="Arial" charset="0"/>
              </a:rPr>
              <a:t>the extra role to “TD3 </a:t>
            </a:r>
            <a:r>
              <a:rPr lang="en-GB" sz="1200" i="1" dirty="0">
                <a:cs typeface="Arial" charset="0"/>
              </a:rPr>
              <a:t>External Document Importer” in DOA/User Mgmt. System</a:t>
            </a:r>
            <a:r>
              <a:rPr lang="en-GB" sz="1200" i="1" dirty="0" smtClean="0">
                <a:cs typeface="Arial" charset="0"/>
              </a:rPr>
              <a:t>.</a:t>
            </a:r>
            <a:endParaRPr lang="en-GB" sz="1200" dirty="0">
              <a:cs typeface="Arial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4643438" y="1295400"/>
            <a:ext cx="3449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latin typeface="Calibri" pitchFamily="34" charset="0"/>
              </a:rPr>
              <a:t>Assign access in User </a:t>
            </a:r>
            <a:r>
              <a:rPr lang="en-GB" dirty="0" err="1">
                <a:latin typeface="Calibri" pitchFamily="34" charset="0"/>
              </a:rPr>
              <a:t>Mgmt</a:t>
            </a:r>
            <a:r>
              <a:rPr lang="en-GB" dirty="0">
                <a:latin typeface="Calibri" pitchFamily="34" charset="0"/>
              </a:rPr>
              <a:t> system</a:t>
            </a:r>
          </a:p>
        </p:txBody>
      </p:sp>
      <p:pic>
        <p:nvPicPr>
          <p:cNvPr id="8" name="Picture 17" descr="LD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55763"/>
            <a:ext cx="457200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4500563" y="2663825"/>
            <a:ext cx="4643437" cy="144463"/>
          </a:xfrm>
          <a:prstGeom prst="flowChartProcess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43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850" y="1309688"/>
            <a:ext cx="4103688" cy="4711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/>
          <a:lstStyle/>
          <a:p>
            <a:pPr algn="l" eaLnBrk="1" hangingPunct="1"/>
            <a:r>
              <a:rPr lang="en-GB" sz="3200" dirty="0" smtClean="0"/>
              <a:t>Pre-requisites to upload bulletins</a:t>
            </a:r>
          </a:p>
        </p:txBody>
      </p: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323850" y="1700213"/>
            <a:ext cx="410368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 dirty="0" smtClean="0">
                <a:cs typeface="Arial" charset="0"/>
              </a:rPr>
              <a:t>Determine roles that need access to upload bulletins in Techdoc3.</a:t>
            </a:r>
          </a:p>
          <a:p>
            <a:endParaRPr lang="en-GB" sz="1200" b="1" dirty="0" smtClean="0">
              <a:cs typeface="Arial" charset="0"/>
            </a:endParaRPr>
          </a:p>
          <a:p>
            <a:r>
              <a:rPr lang="en-GB" sz="1200" dirty="0" smtClean="0">
                <a:cs typeface="Arial" charset="0"/>
              </a:rPr>
              <a:t>A list of roles is available on the TME homepage. </a:t>
            </a:r>
          </a:p>
          <a:p>
            <a:endParaRPr lang="en-GB" sz="1200" b="1" dirty="0">
              <a:cs typeface="Arial" charset="0"/>
            </a:endParaRPr>
          </a:p>
          <a:p>
            <a:r>
              <a:rPr lang="en-GB" sz="1200" dirty="0" smtClean="0">
                <a:cs typeface="Arial" charset="0"/>
              </a:rPr>
              <a:t>The current list of roles is given below:</a:t>
            </a:r>
          </a:p>
          <a:p>
            <a:endParaRPr lang="en-GB" sz="1200" dirty="0" smtClean="0">
              <a:cs typeface="Arial" charset="0"/>
            </a:endParaRPr>
          </a:p>
          <a:p>
            <a:r>
              <a:rPr lang="en-GB" sz="1200" dirty="0" smtClean="0">
                <a:cs typeface="Arial" charset="0"/>
              </a:rPr>
              <a:t>NMSC Administrator</a:t>
            </a:r>
          </a:p>
          <a:p>
            <a:r>
              <a:rPr lang="en-GB" sz="1200" dirty="0" smtClean="0">
                <a:cs typeface="Arial" charset="0"/>
              </a:rPr>
              <a:t>NMSC Area Manager</a:t>
            </a:r>
          </a:p>
          <a:p>
            <a:r>
              <a:rPr lang="en-GB" sz="1200" dirty="0" smtClean="0">
                <a:cs typeface="Arial" charset="0"/>
              </a:rPr>
              <a:t>NMSC </a:t>
            </a:r>
            <a:r>
              <a:rPr lang="en-GB" sz="1200" dirty="0" err="1" smtClean="0">
                <a:cs typeface="Arial" charset="0"/>
              </a:rPr>
              <a:t>Bodyshop</a:t>
            </a:r>
            <a:r>
              <a:rPr lang="en-GB" sz="1200" dirty="0" smtClean="0">
                <a:cs typeface="Arial" charset="0"/>
              </a:rPr>
              <a:t> User</a:t>
            </a:r>
          </a:p>
          <a:p>
            <a:r>
              <a:rPr lang="en-GB" sz="1200" dirty="0" smtClean="0">
                <a:cs typeface="Arial" charset="0"/>
              </a:rPr>
              <a:t>NMSC Document Importer</a:t>
            </a:r>
          </a:p>
          <a:p>
            <a:r>
              <a:rPr lang="en-GB" sz="1200" dirty="0" smtClean="0">
                <a:cs typeface="Arial" charset="0"/>
              </a:rPr>
              <a:t>NMSC Flying Doctor</a:t>
            </a:r>
          </a:p>
          <a:p>
            <a:r>
              <a:rPr lang="en-GB" sz="1200" dirty="0" smtClean="0">
                <a:cs typeface="Arial" charset="0"/>
              </a:rPr>
              <a:t>NMSC General User</a:t>
            </a:r>
          </a:p>
          <a:p>
            <a:r>
              <a:rPr lang="en-GB" sz="1200" dirty="0" smtClean="0">
                <a:cs typeface="Arial" charset="0"/>
              </a:rPr>
              <a:t>NMSC Service Manager</a:t>
            </a:r>
          </a:p>
          <a:p>
            <a:r>
              <a:rPr lang="en-GB" sz="1200" dirty="0" smtClean="0">
                <a:cs typeface="Arial" charset="0"/>
              </a:rPr>
              <a:t>NMSC Tech Support</a:t>
            </a:r>
          </a:p>
          <a:p>
            <a:r>
              <a:rPr lang="en-GB" sz="1200" dirty="0" smtClean="0">
                <a:cs typeface="Arial" charset="0"/>
              </a:rPr>
              <a:t>NMSC Warranty User</a:t>
            </a:r>
            <a:endParaRPr lang="en-GB" sz="1200" dirty="0">
              <a:cs typeface="Arial" charset="0"/>
            </a:endParaRPr>
          </a:p>
          <a:p>
            <a:endParaRPr lang="en-GB" sz="1200" b="1" dirty="0" smtClean="0">
              <a:cs typeface="Arial" charset="0"/>
            </a:endParaRPr>
          </a:p>
          <a:p>
            <a:endParaRPr lang="en-GB" sz="1200" b="1" dirty="0">
              <a:cs typeface="Arial" charset="0"/>
            </a:endParaRPr>
          </a:p>
          <a:p>
            <a:endParaRPr lang="en-GB" sz="1200" b="1" dirty="0" smtClean="0">
              <a:cs typeface="Arial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23528" y="1341438"/>
            <a:ext cx="9403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latin typeface="Calibri" pitchFamily="34" charset="0"/>
              </a:rPr>
              <a:t>Step # 2</a:t>
            </a:r>
            <a:endParaRPr lang="en-GB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77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850" y="1309688"/>
            <a:ext cx="4103688" cy="4711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/>
          <a:lstStyle/>
          <a:p>
            <a:pPr algn="l" eaLnBrk="1" hangingPunct="1"/>
            <a:r>
              <a:rPr lang="en-GB" sz="3200" dirty="0" smtClean="0"/>
              <a:t>Pre-requisites to upload bulletins</a:t>
            </a:r>
          </a:p>
        </p:txBody>
      </p: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323850" y="1700213"/>
            <a:ext cx="41036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 dirty="0" smtClean="0">
                <a:cs typeface="Arial" charset="0"/>
              </a:rPr>
              <a:t>Request access to TME to allow user access to upload Bulletins: </a:t>
            </a:r>
          </a:p>
          <a:p>
            <a:endParaRPr lang="en-GB" sz="1200" b="1" dirty="0" smtClean="0">
              <a:cs typeface="Arial" charset="0"/>
            </a:endParaRPr>
          </a:p>
          <a:p>
            <a:r>
              <a:rPr lang="en-GB" sz="1200" dirty="0" smtClean="0">
                <a:cs typeface="Arial" charset="0"/>
              </a:rPr>
              <a:t>Contact Martin or Dirk for setting up this access.</a:t>
            </a:r>
          </a:p>
          <a:p>
            <a:endParaRPr lang="en-GB" sz="1200" dirty="0" smtClean="0">
              <a:cs typeface="Arial" charset="0"/>
            </a:endParaRPr>
          </a:p>
          <a:p>
            <a:r>
              <a:rPr lang="en-GB" sz="1200" dirty="0" smtClean="0">
                <a:cs typeface="Arial" charset="0"/>
              </a:rPr>
              <a:t>Martin Clarke (Martin.Clarke@toyota-europe.com)</a:t>
            </a:r>
          </a:p>
          <a:p>
            <a:r>
              <a:rPr lang="en-GB" sz="1200" dirty="0" smtClean="0">
                <a:cs typeface="Arial" charset="0"/>
              </a:rPr>
              <a:t>Dirk </a:t>
            </a:r>
            <a:r>
              <a:rPr lang="en-GB" sz="1200" dirty="0" err="1" smtClean="0">
                <a:cs typeface="Arial" charset="0"/>
              </a:rPr>
              <a:t>Matthys</a:t>
            </a:r>
            <a:r>
              <a:rPr lang="en-GB" sz="1200" dirty="0" smtClean="0">
                <a:cs typeface="Arial" charset="0"/>
              </a:rPr>
              <a:t> (</a:t>
            </a:r>
            <a:r>
              <a:rPr lang="en-GB" sz="1200" dirty="0"/>
              <a:t>Dirk.Matthys@toyota-europe.com </a:t>
            </a:r>
            <a:r>
              <a:rPr lang="en-GB" sz="1200" dirty="0" smtClean="0"/>
              <a:t>)</a:t>
            </a:r>
            <a:endParaRPr lang="en-GB" sz="1200" dirty="0" smtClean="0">
              <a:cs typeface="Arial" charset="0"/>
            </a:endParaRPr>
          </a:p>
          <a:p>
            <a:endParaRPr lang="en-GB" sz="1200" b="1" dirty="0" smtClean="0">
              <a:cs typeface="Arial" charset="0"/>
            </a:endParaRPr>
          </a:p>
          <a:p>
            <a:endParaRPr lang="en-GB" sz="1200" b="1" dirty="0" smtClean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23528" y="1341438"/>
            <a:ext cx="9403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latin typeface="Calibri" pitchFamily="34" charset="0"/>
              </a:rPr>
              <a:t>Step # </a:t>
            </a:r>
            <a:r>
              <a:rPr lang="en-GB" dirty="0">
                <a:latin typeface="Calibri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5806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323528" y="274638"/>
            <a:ext cx="5410200" cy="1143000"/>
          </a:xfrm>
        </p:spPr>
        <p:txBody>
          <a:bodyPr/>
          <a:lstStyle/>
          <a:p>
            <a:pPr algn="l" eaLnBrk="1" hangingPunct="1"/>
            <a:r>
              <a:rPr lang="en-GB" sz="3200" dirty="0" smtClean="0"/>
              <a:t>No access to upload bulletins</a:t>
            </a:r>
          </a:p>
        </p:txBody>
      </p:sp>
      <p:sp>
        <p:nvSpPr>
          <p:cNvPr id="26631" name="TextBox 5"/>
          <p:cNvSpPr txBox="1">
            <a:spLocks noChangeArrowheads="1"/>
          </p:cNvSpPr>
          <p:nvPr/>
        </p:nvSpPr>
        <p:spPr bwMode="auto">
          <a:xfrm>
            <a:off x="4644777" y="1947604"/>
            <a:ext cx="41036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None/>
            </a:pPr>
            <a:r>
              <a:rPr lang="en-GB" sz="1200" dirty="0">
                <a:cs typeface="Arial" charset="0"/>
              </a:rPr>
              <a:t>	</a:t>
            </a:r>
            <a:endParaRPr lang="en-GB" sz="1200" i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338114"/>
            <a:ext cx="4247949" cy="29543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3850" y="1309688"/>
            <a:ext cx="3744093" cy="4999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323528" y="1341438"/>
            <a:ext cx="29207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latin typeface="Calibri" pitchFamily="34" charset="0"/>
              </a:rPr>
              <a:t>No access to upload bulletins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23850" y="1700213"/>
            <a:ext cx="36000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 smtClean="0">
                <a:cs typeface="Arial" charset="0"/>
              </a:rPr>
              <a:t>In case the NMSC user does not have access to bulletin system (</a:t>
            </a:r>
            <a:r>
              <a:rPr lang="en-GB" sz="1200" dirty="0" err="1" smtClean="0">
                <a:cs typeface="Arial" charset="0"/>
              </a:rPr>
              <a:t>i.e</a:t>
            </a:r>
            <a:r>
              <a:rPr lang="en-GB" sz="1200" dirty="0" smtClean="0">
                <a:cs typeface="Arial" charset="0"/>
              </a:rPr>
              <a:t> Step 1 is not done), the login screen will be displayed instead of the bulletin upload screen.</a:t>
            </a:r>
            <a:endParaRPr lang="en-GB" sz="1200" dirty="0">
              <a:solidFill>
                <a:schemeClr val="bg1">
                  <a:lumMod val="8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92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850" y="1309687"/>
            <a:ext cx="3528070" cy="50418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txBody>
          <a:bodyPr/>
          <a:lstStyle/>
          <a:p>
            <a:pPr algn="l" eaLnBrk="1" hangingPunct="1"/>
            <a:r>
              <a:rPr lang="en-GB" sz="3200" dirty="0" smtClean="0"/>
              <a:t>Bulletin Upload</a:t>
            </a:r>
          </a:p>
        </p:txBody>
      </p:sp>
      <p:sp>
        <p:nvSpPr>
          <p:cNvPr id="16387" name="TextBox 11"/>
          <p:cNvSpPr txBox="1">
            <a:spLocks noChangeArrowheads="1"/>
          </p:cNvSpPr>
          <p:nvPr/>
        </p:nvSpPr>
        <p:spPr bwMode="auto">
          <a:xfrm>
            <a:off x="395536" y="1341438"/>
            <a:ext cx="2878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latin typeface="Calibri" pitchFamily="34" charset="0"/>
              </a:rPr>
              <a:t>Local Market Bulletin Upload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323850" y="1700213"/>
            <a:ext cx="352807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>
                <a:cs typeface="Arial" charset="0"/>
              </a:rPr>
              <a:t>To upload a local market bulletin to </a:t>
            </a:r>
            <a:r>
              <a:rPr lang="en-GB" sz="1200" dirty="0" smtClean="0">
                <a:cs typeface="Arial" charset="0"/>
              </a:rPr>
              <a:t>Techdoc3, </a:t>
            </a:r>
            <a:r>
              <a:rPr lang="en-GB" sz="1200" dirty="0">
                <a:cs typeface="Arial" charset="0"/>
              </a:rPr>
              <a:t>click on the link </a:t>
            </a:r>
            <a:r>
              <a:rPr lang="en-GB" sz="1200" dirty="0" smtClean="0">
                <a:solidFill>
                  <a:srgbClr val="0070C0"/>
                </a:solidFill>
                <a:cs typeface="Arial" charset="0"/>
              </a:rPr>
              <a:t>“Send local NMSC bulletins to </a:t>
            </a:r>
            <a:r>
              <a:rPr lang="en-GB" sz="1200" dirty="0" err="1" smtClean="0">
                <a:solidFill>
                  <a:srgbClr val="0070C0"/>
                </a:solidFill>
                <a:cs typeface="Arial" charset="0"/>
              </a:rPr>
              <a:t>Techdoc</a:t>
            </a:r>
            <a:r>
              <a:rPr lang="en-GB" sz="1200" dirty="0" smtClean="0">
                <a:solidFill>
                  <a:srgbClr val="0070C0"/>
                </a:solidFill>
                <a:cs typeface="Arial" charset="0"/>
              </a:rPr>
              <a:t> for publishing” </a:t>
            </a:r>
            <a:r>
              <a:rPr lang="en-GB" sz="1200" dirty="0" smtClean="0">
                <a:cs typeface="Arial" charset="0"/>
              </a:rPr>
              <a:t>in </a:t>
            </a:r>
            <a:r>
              <a:rPr lang="en-GB" sz="1200" dirty="0">
                <a:cs typeface="Arial" charset="0"/>
              </a:rPr>
              <a:t>the Bulletin Upload widget on </a:t>
            </a:r>
            <a:r>
              <a:rPr lang="en-GB" sz="1200" dirty="0" smtClean="0">
                <a:cs typeface="Arial" charset="0"/>
              </a:rPr>
              <a:t>Techdoc3 </a:t>
            </a:r>
            <a:r>
              <a:rPr lang="en-GB" sz="1200" dirty="0">
                <a:cs typeface="Arial" charset="0"/>
              </a:rPr>
              <a:t>homepage.</a:t>
            </a:r>
          </a:p>
          <a:p>
            <a:endParaRPr lang="en-GB" sz="1200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  <a:p>
            <a:r>
              <a:rPr lang="en-GB" sz="1200" dirty="0">
                <a:cs typeface="Arial" charset="0"/>
              </a:rPr>
              <a:t>This will open the bulletin system interface to enter metadata for the local market bulletin and upload the file.</a:t>
            </a:r>
          </a:p>
          <a:p>
            <a:endParaRPr lang="en-GB" sz="1200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  <a:p>
            <a:endParaRPr lang="en-GB" sz="1200" i="1" dirty="0">
              <a:cs typeface="Arial" charset="0"/>
            </a:endParaRPr>
          </a:p>
          <a:p>
            <a:endParaRPr lang="en-GB" sz="1200" i="1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</p:txBody>
      </p:sp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5076825" y="900113"/>
            <a:ext cx="3419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Bulletin Upload Widget</a:t>
            </a:r>
          </a:p>
        </p:txBody>
      </p:sp>
      <p:pic>
        <p:nvPicPr>
          <p:cNvPr id="16390" name="Picture 9" descr="local mkt bulletin uplo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936" y="1296987"/>
            <a:ext cx="4997252" cy="198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 descr="bulletin upload scre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944" y="3481388"/>
            <a:ext cx="4842694" cy="287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850" y="1309688"/>
            <a:ext cx="3322638" cy="4711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5410200" cy="1143000"/>
          </a:xfrm>
        </p:spPr>
        <p:txBody>
          <a:bodyPr/>
          <a:lstStyle/>
          <a:p>
            <a:pPr algn="l" eaLnBrk="1" hangingPunct="1"/>
            <a:r>
              <a:rPr lang="en-GB" sz="3200" dirty="0" smtClean="0"/>
              <a:t>Tracking uploaded bulletins</a:t>
            </a:r>
          </a:p>
        </p:txBody>
      </p:sp>
      <p:sp>
        <p:nvSpPr>
          <p:cNvPr id="18435" name="TextBox 11"/>
          <p:cNvSpPr txBox="1">
            <a:spLocks noChangeArrowheads="1"/>
          </p:cNvSpPr>
          <p:nvPr/>
        </p:nvSpPr>
        <p:spPr bwMode="auto">
          <a:xfrm>
            <a:off x="341709" y="1341438"/>
            <a:ext cx="3078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latin typeface="Calibri" pitchFamily="34" charset="0"/>
              </a:rPr>
              <a:t>Tracking Local Market Bulletins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23850" y="1700213"/>
            <a:ext cx="338405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>
                <a:cs typeface="Arial" charset="0"/>
              </a:rPr>
              <a:t>Bulletins that have been uploaded can be tracked in the Migration Tool </a:t>
            </a:r>
            <a:r>
              <a:rPr lang="en-GB" sz="1200" dirty="0">
                <a:solidFill>
                  <a:srgbClr val="0070C0"/>
                </a:solidFill>
                <a:cs typeface="Arial" charset="0"/>
              </a:rPr>
              <a:t>http://</a:t>
            </a:r>
            <a:r>
              <a:rPr lang="en-GB" sz="1200" dirty="0" smtClean="0">
                <a:solidFill>
                  <a:srgbClr val="0070C0"/>
                </a:solidFill>
                <a:cs typeface="Arial" charset="0"/>
              </a:rPr>
              <a:t>techdoc3.toyota-europe.com/td3import/</a:t>
            </a:r>
          </a:p>
          <a:p>
            <a:endParaRPr lang="en-GB" sz="1200" dirty="0">
              <a:cs typeface="Arial" charset="0"/>
            </a:endParaRPr>
          </a:p>
          <a:p>
            <a:r>
              <a:rPr lang="en-GB" sz="1200" dirty="0" smtClean="0">
                <a:cs typeface="Arial" charset="0"/>
              </a:rPr>
              <a:t>In Migration tool, click on </a:t>
            </a:r>
            <a:r>
              <a:rPr lang="en-GB" sz="1200" dirty="0" smtClean="0">
                <a:solidFill>
                  <a:srgbClr val="0070C0"/>
                </a:solidFill>
                <a:cs typeface="Arial" charset="0"/>
              </a:rPr>
              <a:t>“Search Publication” </a:t>
            </a:r>
            <a:r>
              <a:rPr lang="en-GB" sz="1200" dirty="0" smtClean="0">
                <a:cs typeface="Arial" charset="0"/>
              </a:rPr>
              <a:t>and select Import Source as </a:t>
            </a:r>
            <a:r>
              <a:rPr lang="en-GB" sz="1200" dirty="0" smtClean="0">
                <a:solidFill>
                  <a:srgbClr val="0070C0"/>
                </a:solidFill>
                <a:cs typeface="Arial" charset="0"/>
              </a:rPr>
              <a:t>“NMSC New (BA)” </a:t>
            </a:r>
            <a:r>
              <a:rPr lang="en-GB" sz="1200" dirty="0" smtClean="0">
                <a:cs typeface="Arial" charset="0"/>
              </a:rPr>
              <a:t>to search for local market bulletins uploaded.</a:t>
            </a:r>
          </a:p>
          <a:p>
            <a:endParaRPr lang="en-GB" sz="1200" dirty="0">
              <a:cs typeface="Arial" charset="0"/>
            </a:endParaRPr>
          </a:p>
          <a:p>
            <a:endParaRPr lang="en-GB" sz="1200" b="1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  <a:p>
            <a:endParaRPr lang="en-GB" sz="1200" i="1" dirty="0">
              <a:cs typeface="Arial" charset="0"/>
            </a:endParaRPr>
          </a:p>
          <a:p>
            <a:endParaRPr lang="en-GB" sz="1200" i="1" dirty="0">
              <a:cs typeface="Arial" charset="0"/>
            </a:endParaRPr>
          </a:p>
          <a:p>
            <a:endParaRPr lang="en-GB" sz="1200" dirty="0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09688"/>
            <a:ext cx="5408584" cy="2551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769</Words>
  <Application>Microsoft Office PowerPoint</Application>
  <PresentationFormat>On-screen Show (4:3)</PresentationFormat>
  <Paragraphs>149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TechDoc 3</vt:lpstr>
      <vt:lpstr>Pre-requisites to upload bulletins</vt:lpstr>
      <vt:lpstr>PowerPoint Presentation</vt:lpstr>
      <vt:lpstr>PowerPoint Presentation</vt:lpstr>
      <vt:lpstr>Pre-requisites to upload bulletins</vt:lpstr>
      <vt:lpstr>Pre-requisites to upload bulletins</vt:lpstr>
      <vt:lpstr>No access to upload bulletins</vt:lpstr>
      <vt:lpstr>Bulletin Upload</vt:lpstr>
      <vt:lpstr>Tracking uploaded bulletins</vt:lpstr>
      <vt:lpstr>Viewing Bulletins</vt:lpstr>
      <vt:lpstr>Viewing Bulletins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TME bulletin upload flow</dc:title>
  <dc:creator>Martin Clarke</dc:creator>
  <cp:lastModifiedBy>Amanda D Souza</cp:lastModifiedBy>
  <cp:revision>185</cp:revision>
  <dcterms:created xsi:type="dcterms:W3CDTF">2012-02-03T10:01:34Z</dcterms:created>
  <dcterms:modified xsi:type="dcterms:W3CDTF">2013-01-22T15:15:34Z</dcterms:modified>
</cp:coreProperties>
</file>